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A23720DD-5B6D-40BF-8493-A6B52D484E6B}" type="datetimeFigureOut">
              <a:rPr lang="tr-TR" smtClean="0"/>
              <a:pPr/>
              <a:t>19.03.2012</a:t>
            </a:fld>
            <a:endParaRPr lang="tr-TR"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dirty="0"/>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F302176B-0E47-46AC-8F43-DAB4B8A37D06}" type="slidenum">
              <a:rPr lang="tr-TR" smtClean="0"/>
              <a:pPr/>
              <a:t>‹#›</a:t>
            </a:fld>
            <a:endParaRPr lang="tr-TR"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dirty="0"/>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19.03.2012</a:t>
            </a:fld>
            <a:endParaRPr lang="tr-TR" dirty="0"/>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A23720DD-5B6D-40BF-8493-A6B52D484E6B}" type="datetimeFigureOut">
              <a:rPr lang="tr-TR" smtClean="0"/>
              <a:pPr/>
              <a:t>19.03.2012</a:t>
            </a:fld>
            <a:endParaRPr lang="tr-TR" dirty="0"/>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F302176B-0E47-46AC-8F43-DAB4B8A37D06}"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fontScale="90000"/>
          </a:bodyPr>
          <a:lstStyle/>
          <a:p>
            <a:r>
              <a:rPr lang="tr-TR" b="1" dirty="0" smtClean="0"/>
              <a:t>Conceptions</a:t>
            </a:r>
            <a:r>
              <a:rPr lang="en-US" b="1" dirty="0" smtClean="0"/>
              <a:t> </a:t>
            </a:r>
            <a:r>
              <a:rPr lang="en-US" b="1" dirty="0" smtClean="0"/>
              <a:t>of Translation in the Republican Era</a:t>
            </a:r>
            <a:endParaRPr lang="en-US" b="1" dirty="0"/>
          </a:p>
        </p:txBody>
      </p:sp>
      <p:sp>
        <p:nvSpPr>
          <p:cNvPr id="3" name="Alt Başlık 2"/>
          <p:cNvSpPr>
            <a:spLocks noGrp="1"/>
          </p:cNvSpPr>
          <p:nvPr>
            <p:ph type="subTitle" idx="1"/>
          </p:nvPr>
        </p:nvSpPr>
        <p:spPr/>
        <p:txBody>
          <a:bodyPr/>
          <a:lstStyle/>
          <a:p>
            <a:r>
              <a:rPr lang="tr-TR" b="1" dirty="0" smtClean="0"/>
              <a:t>Evrim GÖRDOĞLU</a:t>
            </a:r>
          </a:p>
          <a:p>
            <a:r>
              <a:rPr lang="tr-TR" b="1" dirty="0" smtClean="0"/>
              <a:t>TEFL 496</a:t>
            </a:r>
          </a:p>
          <a:p>
            <a:r>
              <a:rPr lang="tr-TR" b="1" dirty="0" smtClean="0"/>
              <a:t>TRANSLATION</a:t>
            </a:r>
            <a:endParaRPr lang="tr-TR" b="1" dirty="0"/>
          </a:p>
        </p:txBody>
      </p:sp>
    </p:spTree>
    <p:extLst>
      <p:ext uri="{BB962C8B-B14F-4D97-AF65-F5344CB8AC3E}">
        <p14:creationId xmlns:p14="http://schemas.microsoft.com/office/powerpoint/2010/main" xmlns="" val="13124386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980728"/>
            <a:ext cx="6984892" cy="4851901"/>
          </a:xfrm>
        </p:spPr>
        <p:txBody>
          <a:bodyPr/>
          <a:lstStyle/>
          <a:p>
            <a:endParaRPr lang="tr-TR" dirty="0" smtClean="0">
              <a:latin typeface="Times New Roman" pitchFamily="18" charset="0"/>
              <a:cs typeface="Times New Roman" pitchFamily="18" charset="0"/>
            </a:endParaRPr>
          </a:p>
          <a:p>
            <a:endParaRPr lang="tr-TR" dirty="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r>
              <a:rPr lang="en-US" b="1" dirty="0" smtClean="0">
                <a:latin typeface="Times New Roman" pitchFamily="18" charset="0"/>
                <a:cs typeface="Times New Roman" pitchFamily="18" charset="0"/>
              </a:rPr>
              <a:t>You won’t make any change on their culture. You will translate exactly how they use it in their own language.</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6488625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980728"/>
            <a:ext cx="6984892" cy="4851901"/>
          </a:xfrm>
        </p:spPr>
        <p:txBody>
          <a:bodyPr/>
          <a:lstStyle/>
          <a:p>
            <a:endParaRPr lang="tr-TR" dirty="0" smtClean="0">
              <a:latin typeface="Times New Roman" pitchFamily="18" charset="0"/>
              <a:cs typeface="Times New Roman" pitchFamily="18" charset="0"/>
            </a:endParaRPr>
          </a:p>
          <a:p>
            <a:r>
              <a:rPr lang="tr-TR" dirty="0" err="1" smtClean="0">
                <a:latin typeface="Times New Roman" pitchFamily="18" charset="0"/>
                <a:cs typeface="Times New Roman" pitchFamily="18" charset="0"/>
              </a:rPr>
              <a:t>Also</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Suut</a:t>
            </a:r>
            <a:r>
              <a:rPr lang="tr-TR" dirty="0" smtClean="0">
                <a:latin typeface="Times New Roman" pitchFamily="18" charset="0"/>
                <a:cs typeface="Times New Roman" pitchFamily="18" charset="0"/>
              </a:rPr>
              <a:t> Kemal Yetkin </a:t>
            </a:r>
            <a:r>
              <a:rPr lang="tr-TR" dirty="0" err="1" smtClean="0">
                <a:latin typeface="Times New Roman" pitchFamily="18" charset="0"/>
                <a:cs typeface="Times New Roman" pitchFamily="18" charset="0"/>
              </a:rPr>
              <a:t>who</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conducted</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translation</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agency</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objected</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to</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the</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concept</a:t>
            </a:r>
            <a:r>
              <a:rPr lang="tr-TR" dirty="0" smtClean="0">
                <a:latin typeface="Times New Roman" pitchFamily="18" charset="0"/>
                <a:cs typeface="Times New Roman" pitchFamily="18" charset="0"/>
              </a:rPr>
              <a:t> of ‘Çevirmenin Türkçesi’.</a:t>
            </a:r>
          </a:p>
          <a:p>
            <a:pPr marL="68580" indent="0">
              <a:buNone/>
            </a:pPr>
            <a:r>
              <a:rPr lang="tr-TR" dirty="0">
                <a:latin typeface="Times New Roman" pitchFamily="18" charset="0"/>
                <a:cs typeface="Times New Roman" pitchFamily="18" charset="0"/>
              </a:rPr>
              <a:t> </a:t>
            </a:r>
            <a:r>
              <a:rPr lang="tr-TR" dirty="0" smtClean="0">
                <a:latin typeface="Times New Roman" pitchFamily="18" charset="0"/>
                <a:cs typeface="Times New Roman" pitchFamily="18" charset="0"/>
              </a:rPr>
              <a:t>   </a:t>
            </a:r>
          </a:p>
          <a:p>
            <a:pPr marL="68580" indent="0">
              <a:buNone/>
            </a:pPr>
            <a:r>
              <a:rPr lang="tr-TR" dirty="0">
                <a:latin typeface="Times New Roman" pitchFamily="18" charset="0"/>
                <a:cs typeface="Times New Roman" pitchFamily="18" charset="0"/>
              </a:rPr>
              <a:t> </a:t>
            </a:r>
            <a:r>
              <a:rPr lang="tr-TR" dirty="0" smtClean="0">
                <a:latin typeface="Times New Roman" pitchFamily="18" charset="0"/>
                <a:cs typeface="Times New Roman" pitchFamily="18" charset="0"/>
              </a:rPr>
              <a:t>     </a:t>
            </a:r>
            <a:r>
              <a:rPr lang="tr-TR" b="1" dirty="0" smtClean="0">
                <a:latin typeface="Times New Roman" pitchFamily="18" charset="0"/>
                <a:cs typeface="Times New Roman" pitchFamily="18" charset="0"/>
              </a:rPr>
              <a:t>‘Diline çevirdiği esere kendi üslubunu veren, türlü iklimli eserleri aynı üslupla çeviren mütercim ya anlayışsızlığın yahut da kendini beğenmişliğin kurbanıdır.’</a:t>
            </a:r>
            <a:endParaRPr lang="tr-TR"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2762956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1052736"/>
            <a:ext cx="6984892" cy="4779893"/>
          </a:xfrm>
        </p:spPr>
        <p:txBody>
          <a:bodyPr/>
          <a:lstStyle/>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r>
              <a:rPr lang="tr-TR" dirty="0" err="1" smtClean="0">
                <a:latin typeface="Times New Roman" pitchFamily="18" charset="0"/>
                <a:cs typeface="Times New Roman" pitchFamily="18" charset="0"/>
              </a:rPr>
              <a:t>Translators</a:t>
            </a:r>
            <a:r>
              <a:rPr lang="tr-TR" dirty="0" smtClean="0">
                <a:latin typeface="Times New Roman" pitchFamily="18" charset="0"/>
                <a:cs typeface="Times New Roman" pitchFamily="18" charset="0"/>
              </a:rPr>
              <a:t> of </a:t>
            </a:r>
            <a:r>
              <a:rPr lang="tr-TR" dirty="0" err="1" smtClean="0">
                <a:latin typeface="Times New Roman" pitchFamily="18" charset="0"/>
                <a:cs typeface="Times New Roman" pitchFamily="18" charset="0"/>
              </a:rPr>
              <a:t>the</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Republican</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Era</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adopted</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either</a:t>
            </a:r>
            <a:r>
              <a:rPr lang="tr-TR" dirty="0" smtClean="0">
                <a:latin typeface="Times New Roman" pitchFamily="18" charset="0"/>
                <a:cs typeface="Times New Roman" pitchFamily="18" charset="0"/>
              </a:rPr>
              <a:t> Ataç </a:t>
            </a:r>
            <a:r>
              <a:rPr lang="tr-TR" dirty="0" err="1" smtClean="0">
                <a:latin typeface="Times New Roman" pitchFamily="18" charset="0"/>
                <a:cs typeface="Times New Roman" pitchFamily="18" charset="0"/>
              </a:rPr>
              <a:t>and</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Eyuboğlu’s</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attitude</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or</a:t>
            </a:r>
            <a:r>
              <a:rPr lang="tr-TR" dirty="0" smtClean="0">
                <a:latin typeface="Times New Roman" pitchFamily="18" charset="0"/>
                <a:cs typeface="Times New Roman" pitchFamily="18" charset="0"/>
              </a:rPr>
              <a:t> Nazım </a:t>
            </a:r>
            <a:r>
              <a:rPr lang="tr-TR" dirty="0" err="1" smtClean="0">
                <a:latin typeface="Times New Roman" pitchFamily="18" charset="0"/>
                <a:cs typeface="Times New Roman" pitchFamily="18" charset="0"/>
              </a:rPr>
              <a:t>Hikmet’s</a:t>
            </a:r>
            <a:r>
              <a:rPr lang="tr-TR" dirty="0" smtClean="0">
                <a:latin typeface="Times New Roman" pitchFamily="18" charset="0"/>
                <a:cs typeface="Times New Roman" pitchFamily="18" charset="0"/>
              </a:rPr>
              <a:t> </a:t>
            </a:r>
            <a:r>
              <a:rPr lang="tr-TR" dirty="0" err="1" smtClean="0">
                <a:latin typeface="Times New Roman" pitchFamily="18" charset="0"/>
                <a:cs typeface="Times New Roman" pitchFamily="18" charset="0"/>
              </a:rPr>
              <a:t>attitude</a:t>
            </a:r>
            <a:r>
              <a:rPr lang="tr-TR" dirty="0" smtClean="0">
                <a:latin typeface="Times New Roman" pitchFamily="18" charset="0"/>
                <a:cs typeface="Times New Roman" pitchFamily="18" charset="0"/>
              </a:rPr>
              <a:t>.</a:t>
            </a:r>
          </a:p>
          <a:p>
            <a:endParaRPr lang="tr-TR" dirty="0">
              <a:latin typeface="Times New Roman" pitchFamily="18" charset="0"/>
              <a:cs typeface="Times New Roman" pitchFamily="18" charset="0"/>
            </a:endParaRPr>
          </a:p>
          <a:p>
            <a:r>
              <a:rPr lang="tr-TR" b="1" dirty="0" smtClean="0">
                <a:latin typeface="Times New Roman" pitchFamily="18" charset="0"/>
                <a:cs typeface="Times New Roman" pitchFamily="18" charset="0"/>
              </a:rPr>
              <a:t>Bir dizeyi, bir tümceyi </a:t>
            </a:r>
            <a:r>
              <a:rPr lang="tr-TR" b="1" dirty="0" err="1" smtClean="0">
                <a:latin typeface="Times New Roman" pitchFamily="18" charset="0"/>
                <a:cs typeface="Times New Roman" pitchFamily="18" charset="0"/>
              </a:rPr>
              <a:t>Türkçe’de</a:t>
            </a:r>
            <a:r>
              <a:rPr lang="tr-TR" b="1" dirty="0" smtClean="0">
                <a:latin typeface="Times New Roman" pitchFamily="18" charset="0"/>
                <a:cs typeface="Times New Roman" pitchFamily="18" charset="0"/>
              </a:rPr>
              <a:t> en iyi söylemek yerine (Ataç, Eyuboğlu), onu olduğu gibi Türkçeye aktarmak (Nazım Hikmet).</a:t>
            </a:r>
            <a:endParaRPr lang="tr-TR"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3030257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1043492" y="1052736"/>
            <a:ext cx="6984892" cy="4779893"/>
          </a:xfrm>
        </p:spPr>
        <p:txBody>
          <a:bodyPr/>
          <a:lstStyle/>
          <a:p>
            <a:pPr marL="68580" indent="0">
              <a:buNone/>
            </a:pPr>
            <a:r>
              <a:rPr lang="en-US" b="1" dirty="0" smtClean="0"/>
              <a:t>Movements of the Translation</a:t>
            </a:r>
            <a:endParaRPr lang="tr-TR" b="1" dirty="0" smtClean="0"/>
          </a:p>
          <a:p>
            <a:pPr marL="68580" indent="0">
              <a:buNone/>
            </a:pPr>
            <a:r>
              <a:rPr lang="tr-TR"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The movements of the first  and the most wide-ranging translation started in 1940 when the translation agencies are built. Agency was under the </a:t>
            </a:r>
            <a:r>
              <a:rPr lang="tr-TR" dirty="0" smtClean="0">
                <a:latin typeface="Times New Roman" pitchFamily="18" charset="0"/>
                <a:cs typeface="Times New Roman" pitchFamily="18" charset="0"/>
              </a:rPr>
              <a:t>Nurullah Ataç</a:t>
            </a:r>
            <a:r>
              <a:rPr lang="en-US" dirty="0" smtClean="0">
                <a:latin typeface="Times New Roman" pitchFamily="18" charset="0"/>
                <a:cs typeface="Times New Roman" pitchFamily="18" charset="0"/>
              </a:rPr>
              <a:t> and </a:t>
            </a:r>
            <a:r>
              <a:rPr lang="tr-TR" dirty="0" smtClean="0">
                <a:latin typeface="Times New Roman" pitchFamily="18" charset="0"/>
                <a:cs typeface="Times New Roman" pitchFamily="18" charset="0"/>
              </a:rPr>
              <a:t>Sabahattin Eyuboğlu’s </a:t>
            </a:r>
            <a:r>
              <a:rPr lang="en-US" dirty="0" smtClean="0">
                <a:latin typeface="Times New Roman" pitchFamily="18" charset="0"/>
                <a:cs typeface="Times New Roman" pitchFamily="18" charset="0"/>
              </a:rPr>
              <a:t>conduct. They were two man who were remembered as the most intelligent translators of Turkish. </a:t>
            </a:r>
          </a:p>
          <a:p>
            <a:pPr marL="68580" indent="0">
              <a:buNone/>
            </a:pPr>
            <a:r>
              <a:rPr lang="en-US" dirty="0" smtClean="0">
                <a:latin typeface="Times New Roman" pitchFamily="18" charset="0"/>
                <a:cs typeface="Times New Roman" pitchFamily="18" charset="0"/>
              </a:rPr>
              <a:t>       They don’t translate line or sentence to Turkish as it is. They are trying to work on how the best sentence or line is said or uttered in Turkish.</a:t>
            </a:r>
            <a:endParaRPr lang="tr-TR" dirty="0" smtClean="0">
              <a:latin typeface="Times New Roman" pitchFamily="18" charset="0"/>
              <a:cs typeface="Times New Roman" pitchFamily="18" charset="0"/>
            </a:endParaRPr>
          </a:p>
          <a:p>
            <a:pPr marL="68580" indent="0">
              <a:buNone/>
            </a:pPr>
            <a:r>
              <a:rPr lang="tr-TR" dirty="0">
                <a:latin typeface="Times New Roman" pitchFamily="18" charset="0"/>
                <a:cs typeface="Times New Roman" pitchFamily="18" charset="0"/>
              </a:rPr>
              <a:t> </a:t>
            </a:r>
            <a:r>
              <a:rPr lang="tr-TR"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They translate their compositions by passing their emotion</a:t>
            </a:r>
            <a:r>
              <a:rPr lang="tr-TR"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68580" indent="0">
              <a:buNone/>
            </a:pPr>
            <a:endParaRPr lang="en-US"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23908631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1052736"/>
            <a:ext cx="6984892" cy="4779893"/>
          </a:xfrm>
        </p:spPr>
        <p:txBody>
          <a:bodyPr/>
          <a:lstStyle/>
          <a:p>
            <a:endParaRPr lang="tr-TR" dirty="0" smtClean="0">
              <a:latin typeface="Times New Roman" pitchFamily="18" charset="0"/>
              <a:cs typeface="Times New Roman" pitchFamily="18" charset="0"/>
            </a:endParaRPr>
          </a:p>
          <a:p>
            <a:r>
              <a:rPr lang="tr-TR" dirty="0" smtClean="0">
                <a:latin typeface="Times New Roman" pitchFamily="18" charset="0"/>
                <a:cs typeface="Times New Roman" pitchFamily="18" charset="0"/>
              </a:rPr>
              <a:t>Can </a:t>
            </a:r>
            <a:r>
              <a:rPr lang="en-US" dirty="0" err="1" smtClean="0">
                <a:latin typeface="Times New Roman" pitchFamily="18" charset="0"/>
                <a:cs typeface="Times New Roman" pitchFamily="18" charset="0"/>
              </a:rPr>
              <a:t>Yücel</a:t>
            </a:r>
            <a:r>
              <a:rPr lang="en-US" dirty="0" smtClean="0">
                <a:latin typeface="Times New Roman" pitchFamily="18" charset="0"/>
                <a:cs typeface="Times New Roman" pitchFamily="18" charset="0"/>
              </a:rPr>
              <a:t> is also frontier of them (</a:t>
            </a:r>
            <a:r>
              <a:rPr lang="en-US" dirty="0" err="1" smtClean="0">
                <a:latin typeface="Times New Roman" pitchFamily="18" charset="0"/>
                <a:cs typeface="Times New Roman" pitchFamily="18" charset="0"/>
              </a:rPr>
              <a:t>Ataç</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Eyuboğlu</a:t>
            </a:r>
            <a:r>
              <a:rPr lang="en-US" dirty="0" smtClean="0">
                <a:latin typeface="Times New Roman" pitchFamily="18" charset="0"/>
                <a:cs typeface="Times New Roman" pitchFamily="18" charset="0"/>
              </a:rPr>
              <a:t>). He sustains that the translation shouldn’t be read like a translation (</a:t>
            </a:r>
            <a:r>
              <a:rPr lang="en-US" dirty="0" err="1" smtClean="0">
                <a:latin typeface="Times New Roman" pitchFamily="18" charset="0"/>
                <a:cs typeface="Times New Roman" pitchFamily="18" charset="0"/>
              </a:rPr>
              <a:t>tercüme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kokmak</a:t>
            </a:r>
            <a:r>
              <a:rPr lang="en-US" dirty="0" smtClean="0">
                <a:latin typeface="Times New Roman" pitchFamily="18" charset="0"/>
                <a:cs typeface="Times New Roman" pitchFamily="18" charset="0"/>
              </a:rPr>
              <a:t>). Instead of ‘to translate’ , he brings the concept of ‘to say in Turkish’ or ‘to pronounce in Turkish’. He is using ‘the person who is saying in Turkish’ on the cover of his books instead of ‘translator’. With these words, he is always found something strange. </a:t>
            </a:r>
          </a:p>
          <a:p>
            <a:r>
              <a:rPr lang="en-US" b="1" dirty="0" smtClean="0">
                <a:latin typeface="Times New Roman" pitchFamily="18" charset="0"/>
                <a:cs typeface="Times New Roman" pitchFamily="18" charset="0"/>
              </a:rPr>
              <a:t>Do you share a view of Can </a:t>
            </a:r>
            <a:r>
              <a:rPr lang="en-US" b="1" dirty="0" err="1" smtClean="0">
                <a:latin typeface="Times New Roman" pitchFamily="18" charset="0"/>
                <a:cs typeface="Times New Roman" pitchFamily="18" charset="0"/>
              </a:rPr>
              <a:t>Yücel</a:t>
            </a:r>
            <a:r>
              <a:rPr lang="en-US" b="1" dirty="0" smtClean="0">
                <a:latin typeface="Times New Roman" pitchFamily="18" charset="0"/>
                <a:cs typeface="Times New Roman" pitchFamily="18" charset="0"/>
              </a:rPr>
              <a:t>? What is his concept?</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xmlns="" val="24063895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1052736"/>
            <a:ext cx="6777317" cy="4779893"/>
          </a:xfrm>
        </p:spPr>
        <p:txBody>
          <a:bodyPr>
            <a:normAutofit lnSpcReduction="10000"/>
          </a:bodyPr>
          <a:lstStyle/>
          <a:p>
            <a:r>
              <a:rPr lang="en-US" dirty="0" smtClean="0">
                <a:latin typeface="Times New Roman" pitchFamily="18" charset="0"/>
                <a:cs typeface="Times New Roman" pitchFamily="18" charset="0"/>
              </a:rPr>
              <a:t>What does it mean ‘</a:t>
            </a:r>
            <a:r>
              <a:rPr lang="en-US" b="1" dirty="0" err="1" smtClean="0">
                <a:latin typeface="Times New Roman" pitchFamily="18" charset="0"/>
                <a:cs typeface="Times New Roman" pitchFamily="18" charset="0"/>
              </a:rPr>
              <a:t>sorunsal</a:t>
            </a:r>
            <a:r>
              <a:rPr lang="en-US" dirty="0" smtClean="0">
                <a:latin typeface="Times New Roman" pitchFamily="18" charset="0"/>
                <a:cs typeface="Times New Roman" pitchFamily="18" charset="0"/>
              </a:rPr>
              <a:t>’ in English?</a:t>
            </a:r>
          </a:p>
          <a:p>
            <a:r>
              <a:rPr lang="en-US" dirty="0" smtClean="0">
                <a:latin typeface="Times New Roman" pitchFamily="18" charset="0"/>
                <a:cs typeface="Times New Roman" pitchFamily="18" charset="0"/>
              </a:rPr>
              <a:t>According to Can </a:t>
            </a:r>
            <a:r>
              <a:rPr lang="en-US" dirty="0" err="1" smtClean="0">
                <a:latin typeface="Times New Roman" pitchFamily="18" charset="0"/>
                <a:cs typeface="Times New Roman" pitchFamily="18" charset="0"/>
              </a:rPr>
              <a:t>Yücel</a:t>
            </a:r>
            <a:r>
              <a:rPr lang="en-US" dirty="0" smtClean="0">
                <a:latin typeface="Times New Roman" pitchFamily="18" charset="0"/>
                <a:cs typeface="Times New Roman" pitchFamily="18" charset="0"/>
              </a:rPr>
              <a:t>, every poem has something problematical which produce an effect in the poem. Every poem is written for revealing the relation of </a:t>
            </a:r>
            <a:r>
              <a:rPr lang="en-US" dirty="0" err="1" smtClean="0">
                <a:latin typeface="Times New Roman" pitchFamily="18" charset="0"/>
                <a:cs typeface="Times New Roman" pitchFamily="18" charset="0"/>
              </a:rPr>
              <a:t>ommission</a:t>
            </a:r>
            <a:r>
              <a:rPr lang="en-US" dirty="0" smtClean="0">
                <a:latin typeface="Times New Roman" pitchFamily="18" charset="0"/>
                <a:cs typeface="Times New Roman" pitchFamily="18" charset="0"/>
              </a:rPr>
              <a:t> between people and object, object and object and abstract and concrete.</a:t>
            </a:r>
          </a:p>
          <a:p>
            <a:r>
              <a:rPr lang="en-US" dirty="0" smtClean="0">
                <a:latin typeface="Times New Roman" pitchFamily="18" charset="0"/>
                <a:cs typeface="Times New Roman" pitchFamily="18" charset="0"/>
              </a:rPr>
              <a:t>There was a question that how does the translation becomes both good and loyal?</a:t>
            </a:r>
          </a:p>
          <a:p>
            <a:r>
              <a:rPr lang="en-US" dirty="0" smtClean="0">
                <a:latin typeface="Times New Roman" pitchFamily="18" charset="0"/>
                <a:cs typeface="Times New Roman" pitchFamily="18" charset="0"/>
              </a:rPr>
              <a:t>He thinks that when the translator translate the poem into his own language, if translator gives that poem’s problematical, not giving words and lines, by his own national language, the emergent translation will become good and loyal.</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31655113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1052736"/>
            <a:ext cx="6984892" cy="4779893"/>
          </a:xfrm>
        </p:spPr>
        <p:txBody>
          <a:bodyPr/>
          <a:lstStyle/>
          <a:p>
            <a:endParaRPr lang="tr-TR" dirty="0" smtClean="0"/>
          </a:p>
          <a:p>
            <a:endParaRPr lang="tr-TR" dirty="0"/>
          </a:p>
          <a:p>
            <a:endParaRPr lang="tr-TR" dirty="0" smtClean="0"/>
          </a:p>
          <a:p>
            <a:r>
              <a:rPr lang="tr-TR" b="1" dirty="0" smtClean="0">
                <a:latin typeface="Times New Roman" pitchFamily="18" charset="0"/>
                <a:cs typeface="Times New Roman" pitchFamily="18" charset="0"/>
              </a:rPr>
              <a:t>‘</a:t>
            </a:r>
            <a:r>
              <a:rPr lang="tr-TR" b="1" dirty="0">
                <a:latin typeface="Times New Roman" pitchFamily="18" charset="0"/>
                <a:cs typeface="Times New Roman" pitchFamily="18" charset="0"/>
              </a:rPr>
              <a:t>Ç</a:t>
            </a:r>
            <a:r>
              <a:rPr lang="tr-TR" b="1" dirty="0" smtClean="0">
                <a:latin typeface="Times New Roman" pitchFamily="18" charset="0"/>
                <a:cs typeface="Times New Roman" pitchFamily="18" charset="0"/>
              </a:rPr>
              <a:t>evirideki en büyük güçlük yabancı dilde beğenilen şiirlerin Türkiye’nin bugünkü konumu içinde ‘</a:t>
            </a:r>
            <a:r>
              <a:rPr lang="en-US" b="1" dirty="0" smtClean="0">
                <a:solidFill>
                  <a:srgbClr val="FF0000"/>
                </a:solidFill>
                <a:latin typeface="Times New Roman" pitchFamily="18" charset="0"/>
                <a:cs typeface="Times New Roman" pitchFamily="18" charset="0"/>
              </a:rPr>
              <a:t>objective correlative</a:t>
            </a:r>
            <a:r>
              <a:rPr lang="tr-TR" b="1" dirty="0" smtClean="0">
                <a:latin typeface="Times New Roman" pitchFamily="18" charset="0"/>
                <a:cs typeface="Times New Roman" pitchFamily="18" charset="0"/>
              </a:rPr>
              <a:t>’ </a:t>
            </a:r>
            <a:r>
              <a:rPr lang="tr-TR" b="1" dirty="0" err="1" smtClean="0">
                <a:latin typeface="Times New Roman" pitchFamily="18" charset="0"/>
                <a:cs typeface="Times New Roman" pitchFamily="18" charset="0"/>
              </a:rPr>
              <a:t>leri</a:t>
            </a:r>
            <a:r>
              <a:rPr lang="tr-TR" b="1" dirty="0" smtClean="0">
                <a:latin typeface="Times New Roman" pitchFamily="18" charset="0"/>
                <a:cs typeface="Times New Roman" pitchFamily="18" charset="0"/>
              </a:rPr>
              <a:t> (nesnel bağlılaşık) olmayışındandır.’</a:t>
            </a:r>
            <a:endParaRPr lang="tr-TR"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787016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1052736"/>
            <a:ext cx="6984892" cy="4779893"/>
          </a:xfrm>
        </p:spPr>
        <p:txBody>
          <a:bodyPr/>
          <a:lstStyle/>
          <a:p>
            <a:endParaRPr lang="tr-TR" dirty="0" smtClean="0">
              <a:latin typeface="Times New Roman" pitchFamily="18" charset="0"/>
              <a:cs typeface="Times New Roman" pitchFamily="18" charset="0"/>
            </a:endParaRPr>
          </a:p>
          <a:p>
            <a:endParaRPr lang="tr-TR" dirty="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b="1" dirty="0" smtClean="0">
              <a:latin typeface="Times New Roman" pitchFamily="18" charset="0"/>
              <a:cs typeface="Times New Roman" pitchFamily="18" charset="0"/>
            </a:endParaRPr>
          </a:p>
          <a:p>
            <a:endParaRPr lang="tr-TR" b="1" dirty="0">
              <a:latin typeface="Times New Roman" pitchFamily="18" charset="0"/>
              <a:cs typeface="Times New Roman" pitchFamily="18" charset="0"/>
            </a:endParaRPr>
          </a:p>
          <a:p>
            <a:r>
              <a:rPr lang="en-US" b="1" dirty="0" smtClean="0">
                <a:latin typeface="Times New Roman" pitchFamily="18" charset="0"/>
                <a:cs typeface="Times New Roman" pitchFamily="18" charset="0"/>
              </a:rPr>
              <a:t>If there is no objective correlative, it is far from the culture of native language. </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3054960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1052736"/>
            <a:ext cx="6984892" cy="4779893"/>
          </a:xfrm>
        </p:spPr>
        <p:txBody>
          <a:bodyPr/>
          <a:lstStyle/>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According to T. S. Eliot, objective correlative is the only way to put into emotion in art. It is necessary to objectify the </a:t>
            </a:r>
            <a:r>
              <a:rPr lang="en-US" dirty="0" err="1" smtClean="0">
                <a:latin typeface="Times New Roman" pitchFamily="18" charset="0"/>
                <a:cs typeface="Times New Roman" pitchFamily="18" charset="0"/>
              </a:rPr>
              <a:t>compositionin</a:t>
            </a:r>
            <a:r>
              <a:rPr lang="en-US" dirty="0" smtClean="0">
                <a:latin typeface="Times New Roman" pitchFamily="18" charset="0"/>
                <a:cs typeface="Times New Roman" pitchFamily="18" charset="0"/>
              </a:rPr>
              <a:t> reader’s mind.</a:t>
            </a: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If the translator chose the accurate composition; in other words, ıf the translator chose composition which is close to the culture of his native language or chose composition which has objective correlative, he would translate that composition successfully into his language.</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32017497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1052736"/>
            <a:ext cx="6984892" cy="4779893"/>
          </a:xfrm>
        </p:spPr>
        <p:txBody>
          <a:bodyPr/>
          <a:lstStyle/>
          <a:p>
            <a:r>
              <a:rPr lang="en-US" dirty="0" smtClean="0">
                <a:latin typeface="Times New Roman" pitchFamily="18" charset="0"/>
                <a:cs typeface="Times New Roman" pitchFamily="18" charset="0"/>
              </a:rPr>
              <a:t>In the 119th letter of </a:t>
            </a:r>
            <a:r>
              <a:rPr lang="en-US" dirty="0" err="1" smtClean="0">
                <a:latin typeface="Times New Roman" pitchFamily="18" charset="0"/>
                <a:cs typeface="Times New Roman" pitchFamily="18" charset="0"/>
              </a:rPr>
              <a:t>Nazım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Hikmet</a:t>
            </a:r>
            <a:r>
              <a:rPr lang="en-US" dirty="0" smtClean="0">
                <a:latin typeface="Times New Roman" pitchFamily="18" charset="0"/>
                <a:cs typeface="Times New Roman" pitchFamily="18" charset="0"/>
              </a:rPr>
              <a:t> who wrote it to Kemal </a:t>
            </a:r>
            <a:r>
              <a:rPr lang="en-US" dirty="0" err="1" smtClean="0">
                <a:latin typeface="Times New Roman" pitchFamily="18" charset="0"/>
                <a:cs typeface="Times New Roman" pitchFamily="18" charset="0"/>
              </a:rPr>
              <a:t>Tahir</a:t>
            </a:r>
            <a:r>
              <a:rPr lang="en-US" dirty="0" smtClean="0">
                <a:latin typeface="Times New Roman" pitchFamily="18" charset="0"/>
                <a:cs typeface="Times New Roman" pitchFamily="18" charset="0"/>
              </a:rPr>
              <a:t> says that the composition shouldn’t be made Turkish definitely. </a:t>
            </a: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He says: ‘When you read the translation novel, you won’t think that it is written by Turk author. On the contrary, when you read the novel, you will understand and feel that you read not Turk author, you read that society’s author </a:t>
            </a:r>
            <a:r>
              <a:rPr lang="tr-TR" dirty="0" smtClean="0">
                <a:latin typeface="Times New Roman" pitchFamily="18" charset="0"/>
                <a:cs typeface="Times New Roman" pitchFamily="18" charset="0"/>
              </a:rPr>
              <a:t>(tercüme romanı hangi milletin, hangi devirdeki muharriri yazmışsa, o milletin muharririni okuduğunu anlamak).</a:t>
            </a:r>
            <a:endParaRPr lang="tr-TR" dirty="0">
              <a:latin typeface="Times New Roman" pitchFamily="18" charset="0"/>
              <a:cs typeface="Times New Roman" pitchFamily="18" charset="0"/>
            </a:endParaRPr>
          </a:p>
        </p:txBody>
      </p:sp>
    </p:spTree>
    <p:extLst>
      <p:ext uri="{BB962C8B-B14F-4D97-AF65-F5344CB8AC3E}">
        <p14:creationId xmlns:p14="http://schemas.microsoft.com/office/powerpoint/2010/main" xmlns="" val="42052772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1043492" y="1052736"/>
            <a:ext cx="6984892" cy="4779893"/>
          </a:xfrm>
        </p:spPr>
        <p:txBody>
          <a:bodyPr>
            <a:normAutofit lnSpcReduction="10000"/>
          </a:bodyPr>
          <a:lstStyle/>
          <a:p>
            <a:r>
              <a:rPr lang="tr-TR" dirty="0" smtClean="0">
                <a:latin typeface="Times New Roman" pitchFamily="18" charset="0"/>
                <a:cs typeface="Times New Roman" pitchFamily="18" charset="0"/>
              </a:rPr>
              <a:t>Nazım Hikmet </a:t>
            </a:r>
            <a:r>
              <a:rPr lang="en-US" dirty="0" smtClean="0">
                <a:latin typeface="Times New Roman" pitchFamily="18" charset="0"/>
                <a:cs typeface="Times New Roman" pitchFamily="18" charset="0"/>
              </a:rPr>
              <a:t>objected to the concept </a:t>
            </a:r>
            <a:r>
              <a:rPr lang="tr-TR" dirty="0" smtClean="0">
                <a:latin typeface="Times New Roman" pitchFamily="18" charset="0"/>
                <a:cs typeface="Times New Roman" pitchFamily="18" charset="0"/>
              </a:rPr>
              <a:t>of ‘Çevirmenin Türkçesi’.</a:t>
            </a:r>
          </a:p>
          <a:p>
            <a:r>
              <a:rPr lang="en-US" dirty="0" smtClean="0">
                <a:latin typeface="Times New Roman" pitchFamily="18" charset="0"/>
                <a:cs typeface="Times New Roman" pitchFamily="18" charset="0"/>
              </a:rPr>
              <a:t>He explains his expectation about translation in the letter of 120th with one example:</a:t>
            </a:r>
          </a:p>
          <a:p>
            <a:pPr marL="68580" indent="0">
              <a:buNone/>
            </a:pPr>
            <a:r>
              <a:rPr lang="tr-TR" dirty="0" smtClean="0">
                <a:latin typeface="Times New Roman" pitchFamily="18" charset="0"/>
                <a:cs typeface="Times New Roman" pitchFamily="18" charset="0"/>
              </a:rPr>
              <a:t>       ‘ Mesela Ruslar sevgi sözü olarak ‘güvercinim’ tabirini kullanırlar, biz ‘gözümün nuru’, ‘gözbebeğim’ filan deriz. Bence bunları tercüme ederken ille de bizde ‘güvercinim’ denmez diye ‘yavrucuğum’ filan dememeli, Ruslar da bizden tercüme ederken ‘gözümün nuru’ Rusça ’da denmez diye ‘güvercinim ’diye tercüme etmemeli, biz bizim dile ‘güvercinim ’tabirini, onlar da kendi dillerine ‘gözümün nuru’ tabirini sokmalı.</a:t>
            </a:r>
            <a:endParaRPr lang="tr-TR" dirty="0">
              <a:latin typeface="Times New Roman" pitchFamily="18" charset="0"/>
              <a:cs typeface="Times New Roman" pitchFamily="18" charset="0"/>
            </a:endParaRPr>
          </a:p>
        </p:txBody>
      </p:sp>
    </p:spTree>
    <p:extLst>
      <p:ext uri="{BB962C8B-B14F-4D97-AF65-F5344CB8AC3E}">
        <p14:creationId xmlns:p14="http://schemas.microsoft.com/office/powerpoint/2010/main" xmlns="" val="42209641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196</TotalTime>
  <Words>730</Words>
  <Application>Microsoft Office PowerPoint</Application>
  <PresentationFormat>On-screen Show (4:3)</PresentationFormat>
  <Paragraphs>49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Austin</vt:lpstr>
      <vt:lpstr>Conceptions of Translation in the Republican Era</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HP</dc:creator>
  <cp:lastModifiedBy>isil</cp:lastModifiedBy>
  <cp:revision>18</cp:revision>
  <dcterms:created xsi:type="dcterms:W3CDTF">2012-03-18T17:07:45Z</dcterms:created>
  <dcterms:modified xsi:type="dcterms:W3CDTF">2012-03-19T13:47:44Z</dcterms:modified>
</cp:coreProperties>
</file>